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648" r:id="rId1"/>
    <p:sldMasterId id="2147483727" r:id="rId2"/>
  </p:sldMasterIdLst>
  <p:notesMasterIdLst>
    <p:notesMasterId r:id="rId37"/>
  </p:notesMasterIdLst>
  <p:handoutMasterIdLst>
    <p:handoutMasterId r:id="rId38"/>
  </p:handoutMasterIdLst>
  <p:sldIdLst>
    <p:sldId id="324" r:id="rId3"/>
    <p:sldId id="351" r:id="rId4"/>
    <p:sldId id="352" r:id="rId5"/>
    <p:sldId id="380" r:id="rId6"/>
    <p:sldId id="354" r:id="rId7"/>
    <p:sldId id="355" r:id="rId8"/>
    <p:sldId id="375" r:id="rId9"/>
    <p:sldId id="356" r:id="rId10"/>
    <p:sldId id="357" r:id="rId11"/>
    <p:sldId id="358" r:id="rId12"/>
    <p:sldId id="359" r:id="rId13"/>
    <p:sldId id="374" r:id="rId14"/>
    <p:sldId id="376" r:id="rId15"/>
    <p:sldId id="360" r:id="rId16"/>
    <p:sldId id="361" r:id="rId17"/>
    <p:sldId id="377" r:id="rId18"/>
    <p:sldId id="362" r:id="rId19"/>
    <p:sldId id="363" r:id="rId20"/>
    <p:sldId id="364" r:id="rId21"/>
    <p:sldId id="381" r:id="rId22"/>
    <p:sldId id="365" r:id="rId23"/>
    <p:sldId id="378" r:id="rId24"/>
    <p:sldId id="366" r:id="rId25"/>
    <p:sldId id="367" r:id="rId26"/>
    <p:sldId id="382" r:id="rId27"/>
    <p:sldId id="368" r:id="rId28"/>
    <p:sldId id="379" r:id="rId29"/>
    <p:sldId id="369" r:id="rId30"/>
    <p:sldId id="370" r:id="rId31"/>
    <p:sldId id="371" r:id="rId32"/>
    <p:sldId id="372" r:id="rId33"/>
    <p:sldId id="373" r:id="rId34"/>
    <p:sldId id="353" r:id="rId35"/>
    <p:sldId id="348" r:id="rId36"/>
  </p:sldIdLst>
  <p:sldSz cx="12192000" cy="6858000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70C0"/>
    <a:srgbClr val="692AA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05" autoAdjust="0"/>
    <p:restoredTop sz="93979" autoAdjust="0"/>
  </p:normalViewPr>
  <p:slideViewPr>
    <p:cSldViewPr>
      <p:cViewPr varScale="1">
        <p:scale>
          <a:sx n="60" d="100"/>
          <a:sy n="60" d="100"/>
        </p:scale>
        <p:origin x="72" y="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2796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25A1F-1CDC-4074-893A-5899111F5ABD}" type="datetimeFigureOut">
              <a:rPr lang="id-ID" smtClean="0"/>
              <a:t>08/04/2021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E874E-D680-4190-B4F6-A9A7BE5D0CA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161503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DCB56-DE58-4F64-B9CF-BA8F1134BDC6}" type="datetimeFigureOut">
              <a:rPr lang="id-ID" smtClean="0"/>
              <a:pPr/>
              <a:t>08/04/2021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351D7-7B69-40B9-8EEA-B4FEF26EED31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54264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mtClean="0"/>
              <a:t>Ke depan = setiap</a:t>
            </a:r>
            <a:r>
              <a:rPr lang="en-ID" baseline="0" smtClean="0"/>
              <a:t> pixel masukan dipetakan ke posisi baru di citra keluaran</a:t>
            </a:r>
          </a:p>
          <a:p>
            <a:r>
              <a:rPr lang="en-ID" baseline="0" smtClean="0"/>
              <a:t>Ke belakang = setiap titik di citra keluaran dicari nilai pixel di masukan</a:t>
            </a:r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9615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mtClean="0"/>
              <a:t>Ke depan = setiap</a:t>
            </a:r>
            <a:r>
              <a:rPr lang="en-ID" baseline="0" smtClean="0"/>
              <a:t> pixel masukan dipetakan ke posisi baru di citra keluaran</a:t>
            </a:r>
          </a:p>
          <a:p>
            <a:r>
              <a:rPr lang="en-ID" baseline="0" smtClean="0"/>
              <a:t>Ke belakang = setiap titik di citra keluaran dicari nilai pixel di masukan</a:t>
            </a:r>
            <a:endParaRPr lang="en-ID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17957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8" name="Rectangle 66"/>
          <p:cNvSpPr>
            <a:spLocks noChangeArrowheads="1"/>
          </p:cNvSpPr>
          <p:nvPr/>
        </p:nvSpPr>
        <p:spPr bwMode="gray">
          <a:xfrm>
            <a:off x="3048000" y="3124200"/>
            <a:ext cx="9144000" cy="609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id-ID"/>
          </a:p>
        </p:txBody>
      </p:sp>
      <p:sp>
        <p:nvSpPr>
          <p:cNvPr id="3139" name="Rectangle 67"/>
          <p:cNvSpPr>
            <a:spLocks noChangeArrowheads="1"/>
          </p:cNvSpPr>
          <p:nvPr/>
        </p:nvSpPr>
        <p:spPr bwMode="gray">
          <a:xfrm>
            <a:off x="0" y="3124200"/>
            <a:ext cx="12192000" cy="1524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id-ID"/>
          </a:p>
        </p:txBody>
      </p:sp>
      <p:graphicFrame>
        <p:nvGraphicFramePr>
          <p:cNvPr id="3140" name="Object 68"/>
          <p:cNvGraphicFramePr>
            <a:graphicFrameLocks noChangeAspect="1"/>
          </p:cNvGraphicFramePr>
          <p:nvPr/>
        </p:nvGraphicFramePr>
        <p:xfrm>
          <a:off x="6187017" y="-9525"/>
          <a:ext cx="2954867" cy="313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1" name="Image" r:id="rId3" imgW="4330159" imgH="6146032" progId="">
                  <p:embed/>
                </p:oleObj>
              </mc:Choice>
              <mc:Fallback>
                <p:oleObj name="Image" r:id="rId3" imgW="4330159" imgH="6146032" progId="">
                  <p:embed/>
                  <p:pic>
                    <p:nvPicPr>
                      <p:cNvPr id="0" name="Picture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7017" y="-9525"/>
                        <a:ext cx="2954867" cy="313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41" name="Object 69"/>
          <p:cNvGraphicFramePr>
            <a:graphicFrameLocks noChangeAspect="1"/>
          </p:cNvGraphicFramePr>
          <p:nvPr/>
        </p:nvGraphicFramePr>
        <p:xfrm>
          <a:off x="3048000" y="0"/>
          <a:ext cx="3058584" cy="313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2" name="Image" r:id="rId5" imgW="2526984" imgH="3428571" progId="">
                  <p:embed/>
                </p:oleObj>
              </mc:Choice>
              <mc:Fallback>
                <p:oleObj name="Image" r:id="rId5" imgW="2526984" imgH="3428571" progId="">
                  <p:embed/>
                  <p:pic>
                    <p:nvPicPr>
                      <p:cNvPr id="0" name="Picture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0"/>
                        <a:ext cx="3058584" cy="313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42" name="Picture 7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211733" y="1"/>
            <a:ext cx="2980267" cy="3127375"/>
          </a:xfrm>
          <a:prstGeom prst="rect">
            <a:avLst/>
          </a:prstGeom>
          <a:noFill/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51201" y="3048000"/>
            <a:ext cx="8834967" cy="762000"/>
          </a:xfrm>
        </p:spPr>
        <p:txBody>
          <a:bodyPr/>
          <a:lstStyle>
            <a:lvl1pPr>
              <a:defRPr baseline="0"/>
            </a:lvl1pPr>
          </a:lstStyle>
          <a:p>
            <a:endParaRPr lang="en-AU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17600" y="5257800"/>
            <a:ext cx="10363200" cy="5334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 b="0" baseline="0"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pic>
        <p:nvPicPr>
          <p:cNvPr id="3586" name="Picture 514" descr="http://www.liputan1.com/wp-content/uploads/2016/02/Universitas-BudiLuhur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54" y="588464"/>
            <a:ext cx="2840513" cy="180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31838"/>
            <a:ext cx="2794000" cy="55927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731838"/>
            <a:ext cx="8178800" cy="55927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31838"/>
            <a:ext cx="10871200" cy="563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371600"/>
            <a:ext cx="10972800" cy="49530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2248000"/>
            <a:ext cx="12192000" cy="461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2248000"/>
            <a:ext cx="12192000" cy="144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629200" y="984967"/>
            <a:ext cx="10962800" cy="102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629200" y="2558767"/>
            <a:ext cx="10962800" cy="3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 algn="r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318726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377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4884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1449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6375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4833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just">
              <a:defRPr b="0">
                <a:solidFill>
                  <a:srgbClr val="000000"/>
                </a:solidFill>
              </a:defRPr>
            </a:lvl1pPr>
            <a:lvl2pPr algn="just">
              <a:defRPr b="0">
                <a:solidFill>
                  <a:srgbClr val="000000"/>
                </a:solidFill>
              </a:defRPr>
            </a:lvl2pPr>
            <a:lvl3pPr algn="just">
              <a:defRPr b="0">
                <a:solidFill>
                  <a:srgbClr val="000000"/>
                </a:solidFill>
              </a:defRPr>
            </a:lvl3pPr>
            <a:lvl4pPr algn="just">
              <a:defRPr b="0">
                <a:solidFill>
                  <a:srgbClr val="000000"/>
                </a:solidFill>
              </a:defRPr>
            </a:lvl4pPr>
            <a:lvl5pPr algn="just">
              <a:defRPr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4033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3206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4233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2897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1574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1" t="29398" r="17922" b="13718"/>
          <a:stretch/>
        </p:blipFill>
        <p:spPr>
          <a:xfrm>
            <a:off x="4402801" y="2125896"/>
            <a:ext cx="3536515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1" t="29398" r="17922" b="13718"/>
          <a:stretch/>
        </p:blipFill>
        <p:spPr>
          <a:xfrm>
            <a:off x="8194640" y="2125896"/>
            <a:ext cx="3536515" cy="213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1" t="29398" r="17922" b="13718"/>
          <a:stretch/>
        </p:blipFill>
        <p:spPr>
          <a:xfrm>
            <a:off x="629089" y="2125896"/>
            <a:ext cx="3536515" cy="213360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143000" y="2359696"/>
            <a:ext cx="2454442" cy="1555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920524" y="2359696"/>
            <a:ext cx="2454833" cy="1555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8698833" y="2359696"/>
            <a:ext cx="2457780" cy="1555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402109" y="4552091"/>
            <a:ext cx="3623619" cy="1504950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4334904" y="4552091"/>
            <a:ext cx="3623619" cy="1504950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8267699" y="4552091"/>
            <a:ext cx="3623619" cy="1504950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6"/>
          </p:nvPr>
        </p:nvSpPr>
        <p:spPr>
          <a:xfrm>
            <a:off x="402109" y="911804"/>
            <a:ext cx="11489209" cy="9525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154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9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5019" y="710112"/>
            <a:ext cx="7394446" cy="522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rgbClr val="323E4A"/>
                </a:solidFill>
                <a:latin typeface="Bebas Neue" charset="0"/>
                <a:ea typeface="ＭＳ Ｐゴシック" charset="0"/>
                <a:cs typeface="Bebas Neue" charset="0"/>
              </a:defRPr>
            </a:lvl1pPr>
          </a:lstStyle>
          <a:p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1859" y="1272452"/>
            <a:ext cx="7423509" cy="22859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371600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714500" indent="0">
              <a:buNone/>
              <a:defRPr/>
            </a:lvl6pPr>
            <a:lvl7pPr marL="2057400" indent="0">
              <a:buNone/>
              <a:defRPr/>
            </a:lvl7pPr>
            <a:lvl8pPr marL="2400300" indent="0">
              <a:buNone/>
              <a:defRPr/>
            </a:lvl8pPr>
            <a:lvl9pPr marL="2743200" indent="0">
              <a:buNone/>
              <a:defRPr/>
            </a:lvl9pPr>
          </a:lstStyle>
          <a:p>
            <a:pPr marL="0" lvl="0" indent="0" algn="l" defTabSz="685800" rtl="0" eaLnBrk="1" latinLnBrk="0" hangingPunct="1">
              <a:lnSpc>
                <a:spcPct val="7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dirty="0" smtClean="0"/>
              <a:t>Click to edit Master text styles level</a:t>
            </a:r>
            <a:endParaRPr lang="en-US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05019" y="397559"/>
            <a:ext cx="7394446" cy="2490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rgbClr val="EC1F3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371600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714500" indent="0">
              <a:buNone/>
              <a:defRPr/>
            </a:lvl6pPr>
            <a:lvl7pPr marL="2057400" indent="0">
              <a:buNone/>
              <a:defRPr/>
            </a:lvl7pPr>
            <a:lvl8pPr marL="2400300" indent="0">
              <a:buNone/>
              <a:defRPr/>
            </a:lvl8pPr>
            <a:lvl9pPr marL="2743200" indent="0">
              <a:buNone/>
              <a:defRPr/>
            </a:lvl9pPr>
          </a:lstStyle>
          <a:p>
            <a:pPr marL="0" lvl="0" indent="0" algn="l" defTabSz="685800" rtl="0" eaLnBrk="1" latinLnBrk="0" hangingPunct="1">
              <a:lnSpc>
                <a:spcPct val="7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dirty="0" smtClean="0"/>
              <a:t>Click to edit Master text styles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618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38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38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59553" y="-1"/>
            <a:ext cx="2892435" cy="731839"/>
          </a:xfrm>
          <a:prstGeom prst="rect">
            <a:avLst/>
          </a:prstGeom>
        </p:spPr>
      </p:pic>
      <p:grpSp>
        <p:nvGrpSpPr>
          <p:cNvPr id="1092" name="Group 68"/>
          <p:cNvGrpSpPr>
            <a:grpSpLocks/>
          </p:cNvGrpSpPr>
          <p:nvPr/>
        </p:nvGrpSpPr>
        <p:grpSpPr bwMode="auto">
          <a:xfrm>
            <a:off x="0" y="685800"/>
            <a:ext cx="12192000" cy="609600"/>
            <a:chOff x="0" y="432"/>
            <a:chExt cx="5760" cy="384"/>
          </a:xfrm>
        </p:grpSpPr>
        <p:sp>
          <p:nvSpPr>
            <p:cNvPr id="1093" name="Rectangle 69"/>
            <p:cNvSpPr>
              <a:spLocks noChangeArrowheads="1"/>
            </p:cNvSpPr>
            <p:nvPr userDrawn="1"/>
          </p:nvSpPr>
          <p:spPr bwMode="gray">
            <a:xfrm>
              <a:off x="0" y="432"/>
              <a:ext cx="5760" cy="9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094" name="Rectangle 70"/>
            <p:cNvSpPr>
              <a:spLocks noChangeArrowheads="1"/>
            </p:cNvSpPr>
            <p:nvPr userDrawn="1"/>
          </p:nvSpPr>
          <p:spPr bwMode="gray">
            <a:xfrm>
              <a:off x="362" y="432"/>
              <a:ext cx="5398" cy="384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id-ID"/>
            </a:p>
          </p:txBody>
        </p:sp>
      </p:grpSp>
      <p:graphicFrame>
        <p:nvGraphicFramePr>
          <p:cNvPr id="1095" name="Object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7547933"/>
              </p:ext>
            </p:extLst>
          </p:nvPr>
        </p:nvGraphicFramePr>
        <p:xfrm>
          <a:off x="3791744" y="0"/>
          <a:ext cx="27432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2" name="Image" r:id="rId17" imgW="4330159" imgH="6146032" progId="">
                  <p:embed/>
                </p:oleObj>
              </mc:Choice>
              <mc:Fallback>
                <p:oleObj name="Image" r:id="rId17" imgW="4330159" imgH="6146032" progId="">
                  <p:embed/>
                  <p:pic>
                    <p:nvPicPr>
                      <p:cNvPr id="0" name="Picture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29179" b="45369"/>
                      <a:stretch>
                        <a:fillRect/>
                      </a:stretch>
                    </p:blipFill>
                    <p:spPr bwMode="auto">
                      <a:xfrm>
                        <a:off x="3791744" y="0"/>
                        <a:ext cx="27432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77B7E7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17347D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DDDDDD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96" name="Picture 72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6572251" y="-9525"/>
            <a:ext cx="2781300" cy="708025"/>
          </a:xfrm>
          <a:prstGeom prst="rect">
            <a:avLst/>
          </a:prstGeom>
          <a:noFill/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371600"/>
            <a:ext cx="109728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 smtClean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914400" y="731838"/>
            <a:ext cx="10871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AU" dirty="0" smtClean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42266"/>
            <a:ext cx="648072" cy="601267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 userDrawn="1"/>
        </p:nvSpPr>
        <p:spPr bwMode="white">
          <a:xfrm>
            <a:off x="9353551" y="42266"/>
            <a:ext cx="2838449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pPr algn="ctr"/>
            <a:r>
              <a:rPr lang="id-ID" sz="1500" kern="0" dirty="0" smtClean="0">
                <a:solidFill>
                  <a:schemeClr val="tx1"/>
                </a:solidFill>
                <a:effectLst/>
              </a:rPr>
              <a:t>FAKULTAS </a:t>
            </a:r>
          </a:p>
          <a:p>
            <a:pPr algn="ctr"/>
            <a:r>
              <a:rPr lang="id-ID" sz="1500" kern="0" dirty="0" smtClean="0">
                <a:solidFill>
                  <a:schemeClr val="tx1"/>
                </a:solidFill>
                <a:effectLst/>
              </a:rPr>
              <a:t>TEKNOLOGI</a:t>
            </a:r>
            <a:r>
              <a:rPr lang="id-ID" sz="1500" kern="0" baseline="0" dirty="0" smtClean="0">
                <a:solidFill>
                  <a:schemeClr val="tx1"/>
                </a:solidFill>
                <a:effectLst/>
              </a:rPr>
              <a:t> INFORMASI</a:t>
            </a:r>
            <a:endParaRPr lang="en-AU" sz="1500" kern="0" dirty="0" smtClean="0">
              <a:solidFill>
                <a:schemeClr val="tx1"/>
              </a:solidFill>
              <a:effectLst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741" r:id="rId13"/>
  </p:sldLayoutIdLst>
  <p:timing>
    <p:tnLst>
      <p:par>
        <p:cTn id="1" dur="indefinite" restart="never" nodeType="tmRoot"/>
      </p:par>
    </p:tnLst>
  </p:timing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800" b="1">
          <a:solidFill>
            <a:srgbClr val="00206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4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200"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4/8/2021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6783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dirty="0" smtClean="0"/>
              <a:t>FAKULTAS TEKNOLOGI INFORMASI</a:t>
            </a:r>
            <a:endParaRPr lang="id-ID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83432" y="4653136"/>
            <a:ext cx="10363200" cy="1512168"/>
          </a:xfrm>
        </p:spPr>
        <p:txBody>
          <a:bodyPr/>
          <a:lstStyle/>
          <a:p>
            <a:r>
              <a:rPr lang="en-ID" sz="4400" b="1" smtClean="0">
                <a:latin typeface="+mj-lt"/>
              </a:rPr>
              <a:t>PENGOLAHAN CITRA DIGITAL</a:t>
            </a:r>
            <a:endParaRPr lang="id-ID" sz="4400" b="1" dirty="0" smtClean="0">
              <a:latin typeface="+mj-lt"/>
            </a:endParaRPr>
          </a:p>
          <a:p>
            <a:r>
              <a:rPr lang="id-ID" sz="3600" b="1" smtClean="0">
                <a:latin typeface="+mj-lt"/>
              </a:rPr>
              <a:t>[ </a:t>
            </a:r>
            <a:r>
              <a:rPr lang="en-ID" sz="3600" b="1" smtClean="0">
                <a:latin typeface="+mj-lt"/>
              </a:rPr>
              <a:t>PG176</a:t>
            </a:r>
            <a:r>
              <a:rPr lang="id-ID" sz="3600" b="1" smtClean="0">
                <a:latin typeface="+mj-lt"/>
              </a:rPr>
              <a:t>/ </a:t>
            </a:r>
            <a:r>
              <a:rPr lang="en-ID" sz="3600" b="1" smtClean="0">
                <a:latin typeface="+mj-lt"/>
              </a:rPr>
              <a:t>3</a:t>
            </a:r>
            <a:r>
              <a:rPr lang="id-ID" sz="3600" b="1" smtClean="0">
                <a:latin typeface="+mj-lt"/>
              </a:rPr>
              <a:t> </a:t>
            </a:r>
            <a:r>
              <a:rPr lang="id-ID" sz="3600" b="1" dirty="0" smtClean="0">
                <a:latin typeface="+mj-lt"/>
              </a:rPr>
              <a:t>SKS ]</a:t>
            </a:r>
            <a:endParaRPr lang="id-ID" sz="3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7058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Rotasi </a:t>
            </a:r>
            <a:r>
              <a:rPr lang="en-ID" smtClean="0"/>
              <a:t>Citra</a:t>
            </a:r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Suatu citra dapat diputar dengan sudut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/>
                  <a:t> seiring arah jarum jam atau berlawanan arah jarum jam dengan pusat putaran pada koordinat (0,0</a:t>
                </a:r>
                <a:r>
                  <a:rPr lang="en-US" smtClean="0"/>
                  <a:t>)</a:t>
                </a:r>
              </a:p>
              <a:p>
                <a:r>
                  <a:rPr lang="en-US" smtClean="0"/>
                  <a:t>Operasi memutar citra dapat dilakukan dengan fungsi cosinus-sinus, sebagai berikut:</a:t>
                </a:r>
              </a:p>
              <a:p>
                <a:endParaRPr lang="en-ID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4" t="-1353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3848100"/>
            <a:ext cx="4828028" cy="13069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6509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Rotasi Citra</a:t>
            </a:r>
            <a:endParaRPr lang="en-ID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5560" y="1556792"/>
            <a:ext cx="7354698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91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Rotasi Citra</a:t>
            </a:r>
            <a:endParaRPr lang="en-ID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2204864"/>
            <a:ext cx="5666982" cy="426741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976" y="2189842"/>
            <a:ext cx="5727994" cy="4267419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70848" y="1700808"/>
            <a:ext cx="4386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b="1" smtClean="0">
                <a:solidFill>
                  <a:srgbClr val="FF0000"/>
                </a:solidFill>
              </a:rPr>
              <a:t>Rotasi citra pemetaan ke belakang</a:t>
            </a:r>
            <a:endParaRPr lang="en-ID" sz="2000" b="1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05669" y="1700808"/>
            <a:ext cx="40302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b="1" smtClean="0">
                <a:solidFill>
                  <a:srgbClr val="FF0000"/>
                </a:solidFill>
              </a:rPr>
              <a:t>Rotasi citra pemetaan ke depan</a:t>
            </a:r>
            <a:endParaRPr lang="en-ID" sz="20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36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Rotasi Citra</a:t>
            </a:r>
            <a:endParaRPr lang="en-ID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407" y="1844824"/>
            <a:ext cx="10490027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5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Interpolasi </a:t>
            </a:r>
            <a:r>
              <a:rPr lang="en-ID" smtClean="0"/>
              <a:t>Piksel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/>
              <a:t>Hasil pemutaran citra </a:t>
            </a:r>
            <a:r>
              <a:rPr lang="en-ID" smtClean="0"/>
              <a:t>dapat menimbulkan </a:t>
            </a:r>
            <a:r>
              <a:rPr lang="en-ID"/>
              <a:t>efek bergerigi pada objek </a:t>
            </a:r>
            <a:r>
              <a:rPr lang="en-ID" smtClean="0"/>
              <a:t>citra yang disebabkan oleh operasi pembulatan (</a:t>
            </a:r>
            <a:r>
              <a:rPr lang="en-ID" i="1" smtClean="0"/>
              <a:t>round atau floor</a:t>
            </a:r>
            <a:r>
              <a:rPr lang="en-ID" smtClean="0"/>
              <a:t>).</a:t>
            </a:r>
          </a:p>
          <a:p>
            <a:endParaRPr lang="en-ID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r="1305" b="58678"/>
          <a:stretch/>
        </p:blipFill>
        <p:spPr bwMode="auto">
          <a:xfrm>
            <a:off x="3301140" y="2996952"/>
            <a:ext cx="6097719" cy="3176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1646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Interpolasi </a:t>
            </a:r>
            <a:r>
              <a:rPr lang="en-ID" smtClean="0"/>
              <a:t>Piksel: </a:t>
            </a:r>
            <a:r>
              <a:rPr lang="en-ID" smtClean="0"/>
              <a:t>Bilinear Interpolation</a:t>
            </a:r>
            <a:endParaRPr lang="en-ID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399" y="1916832"/>
            <a:ext cx="5573849" cy="42484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926" y="2852936"/>
            <a:ext cx="5177674" cy="246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227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Interpolasi Piksel: Bilinear Interpolation</a:t>
            </a:r>
            <a:endParaRPr lang="en-ID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408" y="1484784"/>
            <a:ext cx="4032448" cy="513559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928" y="2258614"/>
            <a:ext cx="6178868" cy="358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57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Rotasi pada Sembarang Koordinat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mtClean="0"/>
              <a:t>Rotasi tidak harus berpusat pada titik (0,0), dapat dilakukan pada titik (m, n)</a:t>
            </a:r>
          </a:p>
          <a:p>
            <a:endParaRPr lang="en-ID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2368930"/>
            <a:ext cx="7056784" cy="44890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96" y="4257846"/>
            <a:ext cx="4752694" cy="97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82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Rotasi pada </a:t>
            </a:r>
            <a:r>
              <a:rPr lang="en-ID" smtClean="0"/>
              <a:t>Koordinat (m, n)</a:t>
            </a:r>
            <a:endParaRPr lang="en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628800"/>
            <a:ext cx="5615045" cy="4968552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08" y="2479394"/>
            <a:ext cx="5837879" cy="328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085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Rotasi </a:t>
            </a:r>
            <a:r>
              <a:rPr lang="en-US"/>
              <a:t>Citra Secara Utuh</a:t>
            </a:r>
            <a:endParaRPr lang="en-ID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360" y="2276560"/>
            <a:ext cx="5383676" cy="34563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84" y="1988840"/>
            <a:ext cx="6123524" cy="403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73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sz="2800" smtClean="0"/>
              <a:t>Pertemuan </a:t>
            </a:r>
            <a:r>
              <a:rPr lang="en-ID" sz="2800" smtClean="0"/>
              <a:t>5</a:t>
            </a:r>
            <a:endParaRPr lang="id-ID" sz="2800" dirty="0"/>
          </a:p>
        </p:txBody>
      </p:sp>
      <p:sp>
        <p:nvSpPr>
          <p:cNvPr id="6" name="Sub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smtClean="0">
                <a:solidFill>
                  <a:schemeClr val="tx1"/>
                </a:solidFill>
                <a:latin typeface="+mj-lt"/>
              </a:rPr>
              <a:t>Operasi Geometrik pada citra</a:t>
            </a:r>
            <a:endParaRPr lang="id-ID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7706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Rotasi Citra di Octave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b="1">
                <a:solidFill>
                  <a:srgbClr val="FF0000"/>
                </a:solidFill>
              </a:rPr>
              <a:t>imrotate</a:t>
            </a:r>
            <a:r>
              <a:rPr lang="en-ID"/>
              <a:t> (imgPre, theta, method, bbox, </a:t>
            </a:r>
            <a:r>
              <a:rPr lang="en-ID"/>
              <a:t>extrapval</a:t>
            </a:r>
            <a:r>
              <a:rPr lang="en-ID" smtClean="0"/>
              <a:t>)</a:t>
            </a:r>
          </a:p>
          <a:p>
            <a:pPr lvl="1"/>
            <a:r>
              <a:rPr lang="en-GB">
                <a:solidFill>
                  <a:srgbClr val="FF0000"/>
                </a:solidFill>
              </a:rPr>
              <a:t>imgPre</a:t>
            </a:r>
            <a:r>
              <a:rPr lang="en-GB"/>
              <a:t> a gray-level </a:t>
            </a:r>
            <a:r>
              <a:rPr lang="en-GB"/>
              <a:t>image </a:t>
            </a:r>
            <a:r>
              <a:rPr lang="en-GB" smtClean="0"/>
              <a:t>matrix</a:t>
            </a:r>
            <a:endParaRPr lang="en-GB"/>
          </a:p>
          <a:p>
            <a:pPr lvl="1"/>
            <a:r>
              <a:rPr lang="en-GB">
                <a:solidFill>
                  <a:srgbClr val="FF0000"/>
                </a:solidFill>
              </a:rPr>
              <a:t>theta</a:t>
            </a:r>
            <a:r>
              <a:rPr lang="en-GB"/>
              <a:t> the rotation angle in degrees counterclockwise</a:t>
            </a:r>
          </a:p>
          <a:p>
            <a:pPr lvl="1"/>
            <a:r>
              <a:rPr lang="en-GB" smtClean="0">
                <a:solidFill>
                  <a:srgbClr val="FF0000"/>
                </a:solidFill>
              </a:rPr>
              <a:t>method</a:t>
            </a:r>
            <a:r>
              <a:rPr lang="en-GB" smtClean="0"/>
              <a:t>: defines </a:t>
            </a:r>
            <a:r>
              <a:rPr lang="en-GB"/>
              <a:t>the interpolation method to </a:t>
            </a:r>
            <a:r>
              <a:rPr lang="en-GB"/>
              <a:t>be </a:t>
            </a:r>
            <a:r>
              <a:rPr lang="en-GB" smtClean="0"/>
              <a:t>used: interp2, fourier, nearest, bicubic/cubic, bilinear, triangle.</a:t>
            </a:r>
            <a:endParaRPr lang="en-GB"/>
          </a:p>
          <a:p>
            <a:pPr lvl="1"/>
            <a:r>
              <a:rPr lang="en-GB" smtClean="0">
                <a:solidFill>
                  <a:srgbClr val="FF0000"/>
                </a:solidFill>
              </a:rPr>
              <a:t>bbox</a:t>
            </a:r>
            <a:r>
              <a:rPr lang="en-GB" smtClean="0"/>
              <a:t>: "loose“, "</a:t>
            </a:r>
            <a:r>
              <a:rPr lang="en-GB"/>
              <a:t>crop</a:t>
            </a:r>
            <a:r>
              <a:rPr lang="en-GB" smtClean="0"/>
              <a:t>".</a:t>
            </a:r>
            <a:endParaRPr lang="en-GB"/>
          </a:p>
          <a:p>
            <a:pPr lvl="1"/>
            <a:r>
              <a:rPr lang="en-GB">
                <a:solidFill>
                  <a:srgbClr val="FF0000"/>
                </a:solidFill>
              </a:rPr>
              <a:t>extrapval</a:t>
            </a:r>
            <a:r>
              <a:rPr lang="en-GB"/>
              <a:t> sets the value used for extrapolation. The default value is 0</a:t>
            </a:r>
            <a:r>
              <a:rPr lang="en-GB"/>
              <a:t>. 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9355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Memperbesar </a:t>
            </a:r>
            <a:r>
              <a:rPr lang="en-ID" smtClean="0"/>
              <a:t>dan Memperkecil Citra</a:t>
            </a:r>
            <a:endParaRPr lang="en-ID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440" y="1844824"/>
            <a:ext cx="5016373" cy="43924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60096" y="2708920"/>
            <a:ext cx="403347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0000"/>
                </a:solidFill>
              </a:rPr>
              <a:t>tinggi_baru = tinggi * sy;</a:t>
            </a:r>
          </a:p>
          <a:p>
            <a:r>
              <a:rPr lang="en-US" sz="2800">
                <a:solidFill>
                  <a:srgbClr val="000000"/>
                </a:solidFill>
              </a:rPr>
              <a:t>lebar_baru = lebar * sx;</a:t>
            </a:r>
          </a:p>
          <a:p>
            <a:r>
              <a:rPr lang="en-US" sz="2800">
                <a:solidFill>
                  <a:srgbClr val="000000"/>
                </a:solidFill>
              </a:rPr>
              <a:t>y2 = ((y-1) / sy) + 1;</a:t>
            </a:r>
          </a:p>
          <a:p>
            <a:r>
              <a:rPr lang="en-US" sz="2800">
                <a:solidFill>
                  <a:srgbClr val="000000"/>
                </a:solidFill>
              </a:rPr>
              <a:t>x2 = ((x-1) / sx) + 1; </a:t>
            </a:r>
          </a:p>
        </p:txBody>
      </p:sp>
    </p:spTree>
    <p:extLst>
      <p:ext uri="{BB962C8B-B14F-4D97-AF65-F5344CB8AC3E}">
        <p14:creationId xmlns:p14="http://schemas.microsoft.com/office/powerpoint/2010/main" val="139380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Memperbesar dan Memperkecil Citra</a:t>
            </a:r>
            <a:endParaRPr lang="en-ID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700808"/>
            <a:ext cx="5593553" cy="453650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32" y="1700808"/>
            <a:ext cx="5047192" cy="4536504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51790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Memperbesar Citra</a:t>
            </a:r>
            <a:endParaRPr lang="en-ID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556792"/>
            <a:ext cx="5708177" cy="44644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047" y="1556792"/>
            <a:ext cx="5487161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96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Memperkecil Citra</a:t>
            </a:r>
            <a:endParaRPr lang="en-ID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5504" y="1628800"/>
            <a:ext cx="8928992" cy="466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63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Fungsi Resize di Octave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smtClean="0">
                <a:solidFill>
                  <a:srgbClr val="FF0000"/>
                </a:solidFill>
              </a:rPr>
              <a:t>imresize </a:t>
            </a:r>
            <a:r>
              <a:rPr lang="en-GB" sz="2400">
                <a:solidFill>
                  <a:srgbClr val="FF0000"/>
                </a:solidFill>
              </a:rPr>
              <a:t>(im, scale)</a:t>
            </a:r>
          </a:p>
          <a:p>
            <a:r>
              <a:rPr lang="en-GB" sz="2400" smtClean="0">
                <a:solidFill>
                  <a:srgbClr val="FF0000"/>
                </a:solidFill>
              </a:rPr>
              <a:t>imresize </a:t>
            </a:r>
            <a:r>
              <a:rPr lang="en-GB" sz="2400">
                <a:solidFill>
                  <a:srgbClr val="FF0000"/>
                </a:solidFill>
              </a:rPr>
              <a:t>(im, [M N])</a:t>
            </a:r>
          </a:p>
          <a:p>
            <a:r>
              <a:rPr lang="en-GB" sz="2400" smtClean="0">
                <a:solidFill>
                  <a:srgbClr val="FF0000"/>
                </a:solidFill>
              </a:rPr>
              <a:t>imresize </a:t>
            </a:r>
            <a:r>
              <a:rPr lang="en-GB" sz="2400">
                <a:solidFill>
                  <a:srgbClr val="FF0000"/>
                </a:solidFill>
              </a:rPr>
              <a:t>(…, </a:t>
            </a:r>
            <a:r>
              <a:rPr lang="en-GB" sz="2400">
                <a:solidFill>
                  <a:srgbClr val="FF0000"/>
                </a:solidFill>
              </a:rPr>
              <a:t>method</a:t>
            </a:r>
            <a:r>
              <a:rPr lang="en-GB" sz="2400" smtClean="0">
                <a:solidFill>
                  <a:srgbClr val="FF0000"/>
                </a:solidFill>
              </a:rPr>
              <a:t>)</a:t>
            </a:r>
          </a:p>
          <a:p>
            <a:r>
              <a:rPr lang="en-GB" sz="2400" smtClean="0"/>
              <a:t>Parameter:</a:t>
            </a:r>
            <a:endParaRPr lang="en-GB" sz="2400"/>
          </a:p>
          <a:p>
            <a:pPr lvl="1"/>
            <a:r>
              <a:rPr lang="en-GB" sz="2000" smtClean="0">
                <a:solidFill>
                  <a:srgbClr val="FF0000"/>
                </a:solidFill>
              </a:rPr>
              <a:t>im</a:t>
            </a:r>
            <a:r>
              <a:rPr lang="en-GB" sz="2000" smtClean="0"/>
              <a:t> : input image (grayscale)</a:t>
            </a:r>
          </a:p>
          <a:p>
            <a:pPr lvl="1"/>
            <a:r>
              <a:rPr lang="en-GB" sz="2000" smtClean="0">
                <a:solidFill>
                  <a:srgbClr val="FF0000"/>
                </a:solidFill>
              </a:rPr>
              <a:t>scale</a:t>
            </a:r>
            <a:r>
              <a:rPr lang="en-GB" sz="2000" smtClean="0"/>
              <a:t> : skala perubahan ukuran</a:t>
            </a:r>
          </a:p>
          <a:p>
            <a:pPr lvl="1"/>
            <a:r>
              <a:rPr lang="en-GB" sz="2000" smtClean="0">
                <a:solidFill>
                  <a:srgbClr val="FF0000"/>
                </a:solidFill>
              </a:rPr>
              <a:t>[M N] </a:t>
            </a:r>
            <a:r>
              <a:rPr lang="en-GB" sz="2000" smtClean="0"/>
              <a:t>: ukuran citra luaran</a:t>
            </a:r>
          </a:p>
          <a:p>
            <a:pPr lvl="1"/>
            <a:r>
              <a:rPr lang="en-GB" sz="2000">
                <a:solidFill>
                  <a:srgbClr val="FF0000"/>
                </a:solidFill>
              </a:rPr>
              <a:t>method</a:t>
            </a:r>
            <a:r>
              <a:rPr lang="en-GB" sz="2000"/>
              <a:t>: </a:t>
            </a:r>
            <a:r>
              <a:rPr lang="en-GB" sz="2000"/>
              <a:t>bicubic</a:t>
            </a:r>
            <a:r>
              <a:rPr lang="en-GB" sz="2000"/>
              <a:t>, </a:t>
            </a:r>
            <a:r>
              <a:rPr lang="en-GB" sz="2000"/>
              <a:t>bilinear</a:t>
            </a:r>
            <a:r>
              <a:rPr lang="en-GB" sz="2000"/>
              <a:t>, </a:t>
            </a:r>
            <a:r>
              <a:rPr lang="en-GB" sz="2000" smtClean="0"/>
              <a:t>triangle</a:t>
            </a:r>
          </a:p>
          <a:p>
            <a:r>
              <a:rPr lang="en-GB" sz="2400" smtClean="0"/>
              <a:t>Contoh:</a:t>
            </a:r>
            <a:endParaRPr lang="en-GB" sz="2400"/>
          </a:p>
          <a:p>
            <a:pPr lvl="1"/>
            <a:r>
              <a:rPr lang="en-GB" sz="2000" smtClean="0">
                <a:solidFill>
                  <a:srgbClr val="FF0000"/>
                </a:solidFill>
              </a:rPr>
              <a:t>imresize </a:t>
            </a:r>
            <a:r>
              <a:rPr lang="en-GB" sz="2000">
                <a:solidFill>
                  <a:srgbClr val="FF0000"/>
                </a:solidFill>
              </a:rPr>
              <a:t>(im, 1.5);  </a:t>
            </a:r>
            <a:r>
              <a:rPr lang="en-GB" sz="2000"/>
              <a:t># return image 1.5 times larger</a:t>
            </a:r>
          </a:p>
          <a:p>
            <a:pPr lvl="1"/>
            <a:r>
              <a:rPr lang="en-GB" sz="2000">
                <a:solidFill>
                  <a:srgbClr val="FF0000"/>
                </a:solidFill>
              </a:rPr>
              <a:t>imresize (im, 0.5);</a:t>
            </a:r>
            <a:r>
              <a:rPr lang="en-GB" sz="2000"/>
              <a:t>  # return image with half the size</a:t>
            </a:r>
          </a:p>
          <a:p>
            <a:pPr lvl="1"/>
            <a:r>
              <a:rPr lang="en-GB" sz="2000">
                <a:solidFill>
                  <a:srgbClr val="FF0000"/>
                </a:solidFill>
              </a:rPr>
              <a:t>imresize (im, 2);    </a:t>
            </a:r>
            <a:r>
              <a:rPr lang="en-GB" sz="2000"/>
              <a:t># return image with the double size</a:t>
            </a:r>
          </a:p>
          <a:p>
            <a:pPr lvl="1"/>
            <a:r>
              <a:rPr lang="en-GB" sz="2000">
                <a:solidFill>
                  <a:srgbClr val="FF0000"/>
                </a:solidFill>
              </a:rPr>
              <a:t>imresize (im, [512 610]); </a:t>
            </a:r>
            <a:r>
              <a:rPr lang="en-GB" sz="2000"/>
              <a:t># return image of size 512x610</a:t>
            </a:r>
            <a:endParaRPr lang="en-ID" sz="2000"/>
          </a:p>
        </p:txBody>
      </p:sp>
    </p:spTree>
    <p:extLst>
      <p:ext uri="{BB962C8B-B14F-4D97-AF65-F5344CB8AC3E}">
        <p14:creationId xmlns:p14="http://schemas.microsoft.com/office/powerpoint/2010/main" val="405756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Pencerminan Citra</a:t>
            </a:r>
            <a:endParaRPr lang="en-ID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7488" y="2259443"/>
            <a:ext cx="3456384" cy="41938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040" y="2763500"/>
            <a:ext cx="4320480" cy="32403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04314" y="1555303"/>
            <a:ext cx="3422732" cy="46166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ID" sz="2400" smtClean="0">
                <a:solidFill>
                  <a:srgbClr val="FF0000"/>
                </a:solidFill>
              </a:rPr>
              <a:t>Pencerminan horisontal</a:t>
            </a:r>
            <a:endParaRPr lang="en-ID" sz="240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85253" y="1555302"/>
            <a:ext cx="3062057" cy="46166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ID" sz="2400" smtClean="0">
                <a:solidFill>
                  <a:srgbClr val="FF0000"/>
                </a:solidFill>
              </a:rPr>
              <a:t>Pencerminan vertikal</a:t>
            </a:r>
            <a:endParaRPr lang="en-ID"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0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Pencerminan Citra</a:t>
            </a:r>
            <a:endParaRPr lang="en-ID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384" y="2276872"/>
            <a:ext cx="5480385" cy="3940041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967" y="2276871"/>
            <a:ext cx="5623960" cy="394004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58963" y="1700808"/>
            <a:ext cx="3422732" cy="46166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ID" sz="2400" smtClean="0">
                <a:solidFill>
                  <a:srgbClr val="FF0000"/>
                </a:solidFill>
              </a:rPr>
              <a:t>Pencerminan horisontal</a:t>
            </a:r>
            <a:endParaRPr lang="en-ID" sz="240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61967" y="1700808"/>
            <a:ext cx="3062057" cy="46166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ID" sz="2400" smtClean="0">
                <a:solidFill>
                  <a:srgbClr val="FF0000"/>
                </a:solidFill>
              </a:rPr>
              <a:t>Pencerminan vertikal</a:t>
            </a:r>
            <a:endParaRPr lang="en-ID"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92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Pencerminan Citra</a:t>
            </a:r>
            <a:endParaRPr lang="en-ID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399" y="1988840"/>
            <a:ext cx="10598873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Transformasi </a:t>
            </a:r>
            <a:r>
              <a:rPr lang="en-US" i="1"/>
              <a:t>Affine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/>
              <a:t>Transformasi affine adalah transformasi linear yang menyertakan penskalaan, pemutaran, penggeseran, dan shearing (pembengkokan).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068960"/>
            <a:ext cx="6388986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0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Tujuan Pembelajaran</a:t>
            </a:r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/>
              <a:t>Mahasiswa mampu menjelaskan operasi geometrik pada </a:t>
            </a:r>
            <a:r>
              <a:rPr lang="id-ID" smtClean="0"/>
              <a:t>citra</a:t>
            </a:r>
            <a:r>
              <a:rPr lang="en-ID" smtClean="0"/>
              <a:t> dan memahami hasil operasi geometric tersebut terhadap suatu citra</a:t>
            </a:r>
            <a:r>
              <a:rPr lang="id-ID" smtClean="0"/>
              <a:t>.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10800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Transformasi Affine</a:t>
            </a:r>
            <a:endParaRPr lang="en-ID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400" y="1700808"/>
            <a:ext cx="5620447" cy="35283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1844824"/>
            <a:ext cx="4553184" cy="437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04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Efek Ripple (Bergelombang)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/>
              <a:t>Efek ripple (riak) adalah aplikasi transformasi citra yang membuat gambar terlihat bergelombang. Efek riak </a:t>
            </a:r>
            <a:r>
              <a:rPr lang="en-ID" smtClean="0"/>
              <a:t>dapat </a:t>
            </a:r>
            <a:r>
              <a:rPr lang="en-ID"/>
              <a:t>dibuat baik pada arah x maupun 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212976"/>
            <a:ext cx="3814479" cy="216024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16" y="2636912"/>
            <a:ext cx="3168352" cy="39436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0979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Efek Twirl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/>
              <a:t>Transformasi twirl (olak atau puntiran) dilakukan dengan memutar citra berdasarkan titik pusat citra, tetapi tidak bersifat linear. Salah satu varian bentuk transformasinya, yang diadaptasi dari Burger &amp; Burge (2008), sebagai berikut: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447" y="3933056"/>
            <a:ext cx="2918306" cy="13016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976" y="5229200"/>
            <a:ext cx="5220618" cy="15042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469" y="3894483"/>
            <a:ext cx="4907777" cy="266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8583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Kesimpulan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mtClean="0"/>
              <a:t>Operasi Geometrik pada citra dapat menimbulkan berbagai efek geometris pada citra, seperti pergeseran citra, rotasi, pencerminan, transformasi affine, efek ripple, efek twirl, dll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973022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Kesimpulan</a:t>
            </a:r>
            <a:endParaRPr lang="id-ID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51384" y="5046857"/>
            <a:ext cx="10363200" cy="953650"/>
          </a:xfrm>
        </p:spPr>
        <p:txBody>
          <a:bodyPr/>
          <a:lstStyle/>
          <a:p>
            <a:pPr algn="ctr"/>
            <a:r>
              <a:rPr lang="id-ID" sz="6000" dirty="0" smtClean="0"/>
              <a:t>SELESAI</a:t>
            </a:r>
            <a:endParaRPr lang="id-ID" sz="6000" dirty="0"/>
          </a:p>
        </p:txBody>
      </p:sp>
      <p:grpSp>
        <p:nvGrpSpPr>
          <p:cNvPr id="9" name="Group 8"/>
          <p:cNvGrpSpPr/>
          <p:nvPr/>
        </p:nvGrpSpPr>
        <p:grpSpPr>
          <a:xfrm>
            <a:off x="3719736" y="1689238"/>
            <a:ext cx="3960440" cy="3241812"/>
            <a:chOff x="3719736" y="1689238"/>
            <a:chExt cx="3960440" cy="324181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9736" y="1689238"/>
              <a:ext cx="3960440" cy="324181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3912" y="1916832"/>
              <a:ext cx="720080" cy="7200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8017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722179" y="1443224"/>
            <a:ext cx="8418786" cy="1200329"/>
          </a:xfrm>
          <a:prstGeom prst="rect">
            <a:avLst/>
          </a:prstGeom>
          <a:solidFill>
            <a:srgbClr val="EA5C84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7200" smtClean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OPERASI </a:t>
            </a:r>
            <a:r>
              <a:rPr lang="en-ID" sz="7200" smtClean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GEOMETRIK CITRA</a:t>
            </a:r>
            <a:endParaRPr lang="en-ID" sz="720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63008" y="2808381"/>
            <a:ext cx="7596124" cy="830997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ID" sz="4800" smtClean="0">
                <a:solidFill>
                  <a:srgbClr val="FF0000"/>
                </a:solidFill>
                <a:latin typeface="Bahnschrift SemiBold Condensed" panose="020B0502040204020203" pitchFamily="34" charset="0"/>
              </a:rPr>
              <a:t>PRAKTEK &amp; CONTOH DENGAN OCTAVE</a:t>
            </a:r>
            <a:endParaRPr lang="en-ID" sz="4800">
              <a:solidFill>
                <a:srgbClr val="FF0000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26443" y="529975"/>
            <a:ext cx="5191478" cy="76944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D" sz="4400" smtClean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PENGOLAHAN CITRA DIGITAL</a:t>
            </a:r>
            <a:endParaRPr lang="en-ID" sz="440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055" y="309175"/>
            <a:ext cx="1591044" cy="733596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584457" y="341375"/>
            <a:ext cx="3130866" cy="1087655"/>
            <a:chOff x="6584457" y="341375"/>
            <a:chExt cx="3130866" cy="1087655"/>
          </a:xfrm>
        </p:grpSpPr>
        <p:sp>
          <p:nvSpPr>
            <p:cNvPr id="2" name="Oval 1"/>
            <p:cNvSpPr/>
            <p:nvPr/>
          </p:nvSpPr>
          <p:spPr>
            <a:xfrm>
              <a:off x="8627668" y="341375"/>
              <a:ext cx="1087655" cy="108765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z="8800" b="1" smtClean="0"/>
                <a:t>5</a:t>
              </a:r>
              <a:endParaRPr lang="en-ID" b="1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584457" y="623592"/>
              <a:ext cx="20951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2800" b="1" smtClean="0">
                  <a:latin typeface="Arial Narrow" panose="020B0606020202030204" pitchFamily="34" charset="0"/>
                </a:rPr>
                <a:t>PERTEMUAN</a:t>
              </a:r>
              <a:endParaRPr lang="en-ID" b="1">
                <a:latin typeface="Arial Narrow" panose="020B0606020202030204" pitchFamily="34" charset="0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9" t="3376" r="55269"/>
          <a:stretch/>
        </p:blipFill>
        <p:spPr>
          <a:xfrm>
            <a:off x="-240517" y="1063791"/>
            <a:ext cx="3149023" cy="58152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916" y="3857884"/>
            <a:ext cx="5126195" cy="28834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0" name="Group 9"/>
          <p:cNvGrpSpPr/>
          <p:nvPr/>
        </p:nvGrpSpPr>
        <p:grpSpPr>
          <a:xfrm>
            <a:off x="252866" y="5727925"/>
            <a:ext cx="5538893" cy="1036024"/>
            <a:chOff x="252866" y="5727925"/>
            <a:chExt cx="5538893" cy="1036024"/>
          </a:xfrm>
        </p:grpSpPr>
        <p:sp>
          <p:nvSpPr>
            <p:cNvPr id="11" name="TextBox 10"/>
            <p:cNvSpPr txBox="1"/>
            <p:nvPr/>
          </p:nvSpPr>
          <p:spPr>
            <a:xfrm>
              <a:off x="1334257" y="5727925"/>
              <a:ext cx="4457502" cy="103602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</p:spPr>
          <p:txBody>
            <a:bodyPr wrap="none" rtlCol="0" anchor="ctr">
              <a:noAutofit/>
            </a:bodyPr>
            <a:lstStyle/>
            <a:p>
              <a:r>
                <a:rPr lang="en-ID" sz="2000" b="1" smtClean="0"/>
                <a:t>Dr. Achmad Solichin, S.Kom., M.T.I.</a:t>
              </a:r>
            </a:p>
            <a:p>
              <a:r>
                <a:rPr lang="en-ID" sz="2000" smtClean="0"/>
                <a:t>Universitas Budi </a:t>
              </a:r>
              <a:r>
                <a:rPr lang="en-ID" sz="2000" smtClean="0"/>
                <a:t>Luhur</a:t>
              </a:r>
            </a:p>
            <a:p>
              <a:r>
                <a:rPr lang="en-ID" sz="2000" smtClean="0"/>
                <a:t>http://achmatim.net</a:t>
              </a:r>
              <a:endParaRPr lang="en-ID" sz="200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866" y="5727925"/>
              <a:ext cx="1036024" cy="1036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958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Topik Pembahasan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s-ES" sz="2400"/>
              <a:t>Operasi Geometrik pada </a:t>
            </a:r>
            <a:r>
              <a:rPr lang="es-ES" sz="2400" smtClean="0"/>
              <a:t>Citra</a:t>
            </a:r>
          </a:p>
          <a:p>
            <a:r>
              <a:rPr lang="es-ES" sz="2400" smtClean="0"/>
              <a:t>Penggeseran </a:t>
            </a:r>
            <a:r>
              <a:rPr lang="es-ES" sz="2400"/>
              <a:t>citra</a:t>
            </a:r>
          </a:p>
          <a:p>
            <a:r>
              <a:rPr lang="es-ES" sz="2400" smtClean="0"/>
              <a:t>Pemutaran </a:t>
            </a:r>
            <a:r>
              <a:rPr lang="es-ES" sz="2400"/>
              <a:t>citra	</a:t>
            </a:r>
          </a:p>
          <a:p>
            <a:r>
              <a:rPr lang="es-ES" sz="2400" smtClean="0"/>
              <a:t>Interpolasi </a:t>
            </a:r>
            <a:r>
              <a:rPr lang="es-ES" sz="2400"/>
              <a:t>piksel</a:t>
            </a:r>
          </a:p>
          <a:p>
            <a:r>
              <a:rPr lang="es-ES" sz="2400" smtClean="0"/>
              <a:t>Pemutaran </a:t>
            </a:r>
            <a:r>
              <a:rPr lang="es-ES" sz="2400"/>
              <a:t>citra berdasarkan sebarang </a:t>
            </a:r>
            <a:r>
              <a:rPr lang="es-ES" sz="2400" smtClean="0"/>
              <a:t>koordinat</a:t>
            </a:r>
            <a:r>
              <a:rPr lang="es-ES" sz="2400"/>
              <a:t>	</a:t>
            </a:r>
          </a:p>
          <a:p>
            <a:r>
              <a:rPr lang="es-ES" sz="2400" smtClean="0"/>
              <a:t>Pemutaran </a:t>
            </a:r>
            <a:r>
              <a:rPr lang="es-ES" sz="2400"/>
              <a:t>citra secara utuh</a:t>
            </a:r>
          </a:p>
          <a:p>
            <a:r>
              <a:rPr lang="es-ES" sz="2400" smtClean="0"/>
              <a:t>Pembesaran </a:t>
            </a:r>
            <a:r>
              <a:rPr lang="es-ES" sz="2400"/>
              <a:t>citra</a:t>
            </a:r>
          </a:p>
          <a:p>
            <a:r>
              <a:rPr lang="es-ES" sz="2400" smtClean="0"/>
              <a:t>Pengecilan </a:t>
            </a:r>
            <a:r>
              <a:rPr lang="es-ES" sz="2400"/>
              <a:t>citra</a:t>
            </a:r>
          </a:p>
          <a:p>
            <a:r>
              <a:rPr lang="es-ES" sz="2400" smtClean="0"/>
              <a:t>Pembesaran </a:t>
            </a:r>
            <a:r>
              <a:rPr lang="es-ES" sz="2400"/>
              <a:t>citra dengan skala vertikal dan horizontal </a:t>
            </a:r>
          </a:p>
          <a:p>
            <a:r>
              <a:rPr lang="es-ES" sz="2400" smtClean="0"/>
              <a:t>Pencerminan </a:t>
            </a:r>
            <a:r>
              <a:rPr lang="es-ES" sz="2400"/>
              <a:t>citra</a:t>
            </a:r>
          </a:p>
          <a:p>
            <a:r>
              <a:rPr lang="es-ES" sz="2400" smtClean="0"/>
              <a:t>Transformasi </a:t>
            </a:r>
            <a:r>
              <a:rPr lang="es-ES" sz="2400"/>
              <a:t>affine</a:t>
            </a:r>
          </a:p>
          <a:p>
            <a:r>
              <a:rPr lang="es-ES" sz="2400" smtClean="0"/>
              <a:t>Efek </a:t>
            </a:r>
            <a:r>
              <a:rPr lang="es-ES" sz="2400"/>
              <a:t>ripple</a:t>
            </a:r>
          </a:p>
          <a:p>
            <a:r>
              <a:rPr lang="es-ES" sz="2400" smtClean="0"/>
              <a:t>Efek twirl</a:t>
            </a:r>
            <a:endParaRPr lang="es-ES" sz="2400"/>
          </a:p>
        </p:txBody>
      </p:sp>
    </p:spTree>
    <p:extLst>
      <p:ext uri="{BB962C8B-B14F-4D97-AF65-F5344CB8AC3E}">
        <p14:creationId xmlns:p14="http://schemas.microsoft.com/office/powerpoint/2010/main" val="286272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Operasi Geometrik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/>
              <a:t>Operasi geometrik </a:t>
            </a:r>
            <a:r>
              <a:rPr lang="en-ID" smtClean="0"/>
              <a:t>merupakan </a:t>
            </a:r>
            <a:r>
              <a:rPr lang="en-ID"/>
              <a:t>operasi pada citra yang dilakukan secara geometris seperti translasi, rotasi, dan </a:t>
            </a:r>
            <a:r>
              <a:rPr lang="en-ID" smtClean="0"/>
              <a:t>penyekalaan.</a:t>
            </a:r>
          </a:p>
          <a:p>
            <a:r>
              <a:rPr lang="en-ID" smtClean="0"/>
              <a:t>Pemetaan geometrik </a:t>
            </a:r>
            <a:r>
              <a:rPr lang="en-ID"/>
              <a:t>menyatakan hubungan pemetaan antara piksel pada citra masukan dan piksel pada citra </a:t>
            </a:r>
            <a:r>
              <a:rPr lang="en-ID" smtClean="0"/>
              <a:t>keluaran.</a:t>
            </a:r>
          </a:p>
          <a:p>
            <a:pPr lvl="1"/>
            <a:r>
              <a:rPr lang="en-ID" smtClean="0"/>
              <a:t>Pemetaan ke depan</a:t>
            </a:r>
          </a:p>
          <a:p>
            <a:pPr lvl="1"/>
            <a:r>
              <a:rPr lang="en-ID" smtClean="0"/>
              <a:t>Pemetaan ke belakang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6745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Pemetaan ke belakang vs ke depan</a:t>
            </a:r>
            <a:endParaRPr lang="en-ID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5440" y="1556792"/>
            <a:ext cx="9947666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6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Menggeser Citra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/>
              <a:t>Penggeseran citra ke arah mendatar atau vertikal dapat </a:t>
            </a:r>
            <a:r>
              <a:rPr lang="en-ID" smtClean="0"/>
              <a:t>dilakukan dengan persamaan:</a:t>
            </a:r>
          </a:p>
          <a:p>
            <a:pPr marL="0" indent="0">
              <a:buNone/>
            </a:pPr>
            <a:endParaRPr lang="en-ID"/>
          </a:p>
          <a:p>
            <a:pPr marL="0" indent="0">
              <a:buNone/>
            </a:pPr>
            <a:endParaRPr lang="en-ID" smtClean="0"/>
          </a:p>
          <a:p>
            <a:pPr marL="0" indent="0">
              <a:buNone/>
            </a:pPr>
            <a:r>
              <a:rPr lang="en-ID" smtClean="0"/>
              <a:t>	</a:t>
            </a:r>
          </a:p>
          <a:p>
            <a:endParaRPr lang="en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2492896"/>
            <a:ext cx="2753668" cy="11521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5721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Menggeser Citra</a:t>
            </a:r>
            <a:endParaRPr lang="en-ID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739" y="1556792"/>
            <a:ext cx="5288107" cy="51125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347" y="2230204"/>
            <a:ext cx="5797848" cy="376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95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-template-apr7">
  <a:themeElements>
    <a:clrScheme name="Office Theme 1">
      <a:dk1>
        <a:srgbClr val="17347D"/>
      </a:dk1>
      <a:lt1>
        <a:srgbClr val="FFFFFF"/>
      </a:lt1>
      <a:dk2>
        <a:srgbClr val="3366CC"/>
      </a:dk2>
      <a:lt2>
        <a:srgbClr val="DDDDDD"/>
      </a:lt2>
      <a:accent1>
        <a:srgbClr val="77B7E7"/>
      </a:accent1>
      <a:accent2>
        <a:srgbClr val="FF9900"/>
      </a:accent2>
      <a:accent3>
        <a:srgbClr val="FFFFFF"/>
      </a:accent3>
      <a:accent4>
        <a:srgbClr val="122B6A"/>
      </a:accent4>
      <a:accent5>
        <a:srgbClr val="BDD8F1"/>
      </a:accent5>
      <a:accent6>
        <a:srgbClr val="E78A00"/>
      </a:accent6>
      <a:hlink>
        <a:srgbClr val="9999FF"/>
      </a:hlink>
      <a:folHlink>
        <a:srgbClr val="969696"/>
      </a:folHlink>
    </a:clrScheme>
    <a:fontScheme name="Office 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17347D"/>
        </a:dk1>
        <a:lt1>
          <a:srgbClr val="FFFFFF"/>
        </a:lt1>
        <a:dk2>
          <a:srgbClr val="3366CC"/>
        </a:dk2>
        <a:lt2>
          <a:srgbClr val="DDDDDD"/>
        </a:lt2>
        <a:accent1>
          <a:srgbClr val="77B7E7"/>
        </a:accent1>
        <a:accent2>
          <a:srgbClr val="FF9900"/>
        </a:accent2>
        <a:accent3>
          <a:srgbClr val="FFFFFF"/>
        </a:accent3>
        <a:accent4>
          <a:srgbClr val="122B6A"/>
        </a:accent4>
        <a:accent5>
          <a:srgbClr val="BDD8F1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1B525F"/>
        </a:dk1>
        <a:lt1>
          <a:srgbClr val="FFFFFF"/>
        </a:lt1>
        <a:dk2>
          <a:srgbClr val="339966"/>
        </a:dk2>
        <a:lt2>
          <a:srgbClr val="DDDDDD"/>
        </a:lt2>
        <a:accent1>
          <a:srgbClr val="C5BA6B"/>
        </a:accent1>
        <a:accent2>
          <a:srgbClr val="669900"/>
        </a:accent2>
        <a:accent3>
          <a:srgbClr val="FFFFFF"/>
        </a:accent3>
        <a:accent4>
          <a:srgbClr val="154550"/>
        </a:accent4>
        <a:accent5>
          <a:srgbClr val="DFD9BA"/>
        </a:accent5>
        <a:accent6>
          <a:srgbClr val="5C8A00"/>
        </a:accent6>
        <a:hlink>
          <a:srgbClr val="E57C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191961"/>
        </a:dk1>
        <a:lt1>
          <a:srgbClr val="FFFFFF"/>
        </a:lt1>
        <a:dk2>
          <a:srgbClr val="5D4CDC"/>
        </a:dk2>
        <a:lt2>
          <a:srgbClr val="DDDDDD"/>
        </a:lt2>
        <a:accent1>
          <a:srgbClr val="31B36C"/>
        </a:accent1>
        <a:accent2>
          <a:srgbClr val="0099FF"/>
        </a:accent2>
        <a:accent3>
          <a:srgbClr val="FFFFFF"/>
        </a:accent3>
        <a:accent4>
          <a:srgbClr val="141452"/>
        </a:accent4>
        <a:accent5>
          <a:srgbClr val="ADD6BA"/>
        </a:accent5>
        <a:accent6>
          <a:srgbClr val="008AE7"/>
        </a:accent6>
        <a:hlink>
          <a:srgbClr val="A0963C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powerpoint-template-apr7</Template>
  <TotalTime>10247</TotalTime>
  <Words>677</Words>
  <Application>Microsoft Office PowerPoint</Application>
  <PresentationFormat>Widescreen</PresentationFormat>
  <Paragraphs>110</Paragraphs>
  <Slides>34</Slides>
  <Notes>2</Notes>
  <HiddenSlides>3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8" baseType="lpstr">
      <vt:lpstr>MS PGothic</vt:lpstr>
      <vt:lpstr>Arial</vt:lpstr>
      <vt:lpstr>Arial Narrow</vt:lpstr>
      <vt:lpstr>Bahnschrift SemiBold Condensed</vt:lpstr>
      <vt:lpstr>Bebas Neue</vt:lpstr>
      <vt:lpstr>Calibri</vt:lpstr>
      <vt:lpstr>Calibri Light</vt:lpstr>
      <vt:lpstr>Cambria Math</vt:lpstr>
      <vt:lpstr>Lato</vt:lpstr>
      <vt:lpstr>Verdana</vt:lpstr>
      <vt:lpstr>Wingdings</vt:lpstr>
      <vt:lpstr>powerpoint-template-apr7</vt:lpstr>
      <vt:lpstr>3_Custom Design</vt:lpstr>
      <vt:lpstr>Image</vt:lpstr>
      <vt:lpstr>FAKULTAS TEKNOLOGI INFORMASI</vt:lpstr>
      <vt:lpstr>Operasi Geometrik pada citra</vt:lpstr>
      <vt:lpstr>Tujuan Pembelajaran</vt:lpstr>
      <vt:lpstr>PowerPoint Presentation</vt:lpstr>
      <vt:lpstr>Topik Pembahasan</vt:lpstr>
      <vt:lpstr>Operasi Geometrik</vt:lpstr>
      <vt:lpstr>Pemetaan ke belakang vs ke depan</vt:lpstr>
      <vt:lpstr>Menggeser Citra</vt:lpstr>
      <vt:lpstr>Menggeser Citra</vt:lpstr>
      <vt:lpstr>Rotasi Citra</vt:lpstr>
      <vt:lpstr>Rotasi Citra</vt:lpstr>
      <vt:lpstr>Rotasi Citra</vt:lpstr>
      <vt:lpstr>Rotasi Citra</vt:lpstr>
      <vt:lpstr>Interpolasi Piksel</vt:lpstr>
      <vt:lpstr>Interpolasi Piksel: Bilinear Interpolation</vt:lpstr>
      <vt:lpstr>Interpolasi Piksel: Bilinear Interpolation</vt:lpstr>
      <vt:lpstr>Rotasi pada Sembarang Koordinat</vt:lpstr>
      <vt:lpstr>Rotasi pada Koordinat (m, n)</vt:lpstr>
      <vt:lpstr>Rotasi Citra Secara Utuh</vt:lpstr>
      <vt:lpstr>Rotasi Citra di Octave</vt:lpstr>
      <vt:lpstr>Memperbesar dan Memperkecil Citra</vt:lpstr>
      <vt:lpstr>Memperbesar dan Memperkecil Citra</vt:lpstr>
      <vt:lpstr>Memperbesar Citra</vt:lpstr>
      <vt:lpstr>Memperkecil Citra</vt:lpstr>
      <vt:lpstr>Fungsi Resize di Octave</vt:lpstr>
      <vt:lpstr>Pencerminan Citra</vt:lpstr>
      <vt:lpstr>Pencerminan Citra</vt:lpstr>
      <vt:lpstr>Pencerminan Citra</vt:lpstr>
      <vt:lpstr>Transformasi Affine</vt:lpstr>
      <vt:lpstr>Transformasi Affine</vt:lpstr>
      <vt:lpstr>Efek Ripple (Bergelombang)</vt:lpstr>
      <vt:lpstr>Efek Twirl</vt:lpstr>
      <vt:lpstr>Kesimpulan</vt:lpstr>
      <vt:lpstr>Kesimpulan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user</dc:creator>
  <cp:lastModifiedBy>AS</cp:lastModifiedBy>
  <cp:revision>453</cp:revision>
  <dcterms:created xsi:type="dcterms:W3CDTF">2011-05-21T14:11:58Z</dcterms:created>
  <dcterms:modified xsi:type="dcterms:W3CDTF">2021-04-10T02:35:51Z</dcterms:modified>
</cp:coreProperties>
</file>